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6" r:id="rId3"/>
    <p:sldId id="268" r:id="rId4"/>
    <p:sldId id="256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9" r:id="rId13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53" d="100"/>
          <a:sy n="53" d="100"/>
        </p:scale>
        <p:origin x="-99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785D-ED33-48C7-9454-85975F9B1053}" type="datetimeFigureOut">
              <a:rPr lang="pt-PT" smtClean="0"/>
              <a:t>20-10-2012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536C6-0A01-4784-BB26-36FF55AA826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2621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785D-ED33-48C7-9454-85975F9B1053}" type="datetimeFigureOut">
              <a:rPr lang="pt-PT" smtClean="0"/>
              <a:t>20-10-2012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536C6-0A01-4784-BB26-36FF55AA826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4751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785D-ED33-48C7-9454-85975F9B1053}" type="datetimeFigureOut">
              <a:rPr lang="pt-PT" smtClean="0"/>
              <a:t>20-10-2012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536C6-0A01-4784-BB26-36FF55AA826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4728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785D-ED33-48C7-9454-85975F9B1053}" type="datetimeFigureOut">
              <a:rPr lang="pt-PT" smtClean="0"/>
              <a:t>20-10-2012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536C6-0A01-4784-BB26-36FF55AA826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7568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785D-ED33-48C7-9454-85975F9B1053}" type="datetimeFigureOut">
              <a:rPr lang="pt-PT" smtClean="0"/>
              <a:t>20-10-2012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536C6-0A01-4784-BB26-36FF55AA826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84165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785D-ED33-48C7-9454-85975F9B1053}" type="datetimeFigureOut">
              <a:rPr lang="pt-PT" smtClean="0"/>
              <a:t>20-10-2012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536C6-0A01-4784-BB26-36FF55AA826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6692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785D-ED33-48C7-9454-85975F9B1053}" type="datetimeFigureOut">
              <a:rPr lang="pt-PT" smtClean="0"/>
              <a:t>20-10-2012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536C6-0A01-4784-BB26-36FF55AA826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9697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785D-ED33-48C7-9454-85975F9B1053}" type="datetimeFigureOut">
              <a:rPr lang="pt-PT" smtClean="0"/>
              <a:t>20-10-2012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536C6-0A01-4784-BB26-36FF55AA826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5824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785D-ED33-48C7-9454-85975F9B1053}" type="datetimeFigureOut">
              <a:rPr lang="pt-PT" smtClean="0"/>
              <a:t>20-10-2012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536C6-0A01-4784-BB26-36FF55AA826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154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785D-ED33-48C7-9454-85975F9B1053}" type="datetimeFigureOut">
              <a:rPr lang="pt-PT" smtClean="0"/>
              <a:t>20-10-2012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536C6-0A01-4784-BB26-36FF55AA826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7872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785D-ED33-48C7-9454-85975F9B1053}" type="datetimeFigureOut">
              <a:rPr lang="pt-PT" smtClean="0"/>
              <a:t>20-10-2012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536C6-0A01-4784-BB26-36FF55AA826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6489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1785D-ED33-48C7-9454-85975F9B1053}" type="datetimeFigureOut">
              <a:rPr lang="pt-PT" smtClean="0"/>
              <a:t>20-10-2012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536C6-0A01-4784-BB26-36FF55AA826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9085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3" Type="http://schemas.openxmlformats.org/officeDocument/2006/relationships/image" Target="../media/image16.jpeg"/><Relationship Id="rId21" Type="http://schemas.openxmlformats.org/officeDocument/2006/relationships/image" Target="../media/image34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PT" sz="2800" dirty="0" smtClean="0"/>
              <a:t/>
            </a:r>
            <a:br>
              <a:rPr lang="pt-PT" sz="2800" dirty="0" smtClean="0"/>
            </a:br>
            <a:r>
              <a:rPr lang="pt-PT" sz="1400" dirty="0" smtClean="0">
                <a:latin typeface="Verdana" pitchFamily="34" charset="0"/>
              </a:rPr>
              <a:t>www.casadosmatos.com</a:t>
            </a:r>
            <a:endParaRPr lang="pt-PT" sz="1400" dirty="0">
              <a:latin typeface="Verdana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2050" name="Picture 2" descr="D:\Os meus documentos\polje\_varios\logo\LOGO_Ca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01738"/>
            <a:ext cx="3386935" cy="297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2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Os meus documentos\polje\fotos\melhoresfotosultimaversao\Percursos Pedestres - PNSAC - ca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02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Os meus documentos\polje\fotos\cogumelos nov 2011\IMG_82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463" cy="689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934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7704" y="476672"/>
            <a:ext cx="54006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b="1" i="1" dirty="0" smtClean="0">
              <a:solidFill>
                <a:srgbClr val="000000"/>
              </a:solidFill>
              <a:latin typeface="Arial"/>
            </a:endParaRPr>
          </a:p>
          <a:p>
            <a:endParaRPr lang="pt-PT" b="1" i="1" dirty="0">
              <a:solidFill>
                <a:srgbClr val="000000"/>
              </a:solidFill>
              <a:latin typeface="Arial"/>
            </a:endParaRPr>
          </a:p>
          <a:p>
            <a:endParaRPr lang="pt-PT" b="1" i="1" dirty="0" smtClean="0">
              <a:solidFill>
                <a:srgbClr val="000000"/>
              </a:solidFill>
              <a:latin typeface="Arial"/>
            </a:endParaRPr>
          </a:p>
          <a:p>
            <a:r>
              <a:rPr lang="pt-PT" b="1" i="1" dirty="0" smtClean="0">
                <a:solidFill>
                  <a:srgbClr val="000000"/>
                </a:solidFill>
                <a:latin typeface="Arial"/>
              </a:rPr>
              <a:t>A </a:t>
            </a:r>
            <a:r>
              <a:rPr lang="pt-PT" b="1" i="1" dirty="0">
                <a:solidFill>
                  <a:srgbClr val="000000"/>
                </a:solidFill>
                <a:latin typeface="Arial"/>
              </a:rPr>
              <a:t>Importância Vital das Redes Informais de Cooperação</a:t>
            </a:r>
            <a:endParaRPr lang="pt-PT" dirty="0">
              <a:solidFill>
                <a:srgbClr val="000000"/>
              </a:solidFill>
              <a:latin typeface="Arial"/>
            </a:endParaRPr>
          </a:p>
          <a:p>
            <a:endParaRPr lang="pt-PT" dirty="0" smtClean="0">
              <a:solidFill>
                <a:srgbClr val="000000"/>
              </a:solidFill>
              <a:latin typeface="Arial"/>
            </a:endParaRPr>
          </a:p>
          <a:p>
            <a:r>
              <a:rPr lang="pt-PT" dirty="0" smtClean="0">
                <a:solidFill>
                  <a:srgbClr val="000000"/>
                </a:solidFill>
                <a:latin typeface="Arial"/>
              </a:rPr>
              <a:t>1. Venda </a:t>
            </a:r>
            <a:r>
              <a:rPr lang="pt-PT" dirty="0">
                <a:solidFill>
                  <a:srgbClr val="000000"/>
                </a:solidFill>
                <a:latin typeface="Arial"/>
              </a:rPr>
              <a:t>de noites vs venda de dias.</a:t>
            </a:r>
          </a:p>
          <a:p>
            <a:endParaRPr lang="pt-PT" dirty="0" smtClean="0">
              <a:solidFill>
                <a:srgbClr val="000000"/>
              </a:solidFill>
              <a:latin typeface="Arial"/>
            </a:endParaRPr>
          </a:p>
          <a:p>
            <a:r>
              <a:rPr lang="pt-PT" dirty="0" smtClean="0">
                <a:solidFill>
                  <a:srgbClr val="000000"/>
                </a:solidFill>
                <a:latin typeface="Arial"/>
              </a:rPr>
              <a:t>2. A </a:t>
            </a:r>
            <a:r>
              <a:rPr lang="pt-PT" dirty="0">
                <a:solidFill>
                  <a:srgbClr val="000000"/>
                </a:solidFill>
                <a:latin typeface="Arial"/>
              </a:rPr>
              <a:t>cultura como factor diferenciador do produto.</a:t>
            </a:r>
          </a:p>
          <a:p>
            <a:endParaRPr lang="pt-PT" dirty="0" smtClean="0">
              <a:solidFill>
                <a:srgbClr val="000000"/>
              </a:solidFill>
              <a:latin typeface="Arial"/>
            </a:endParaRPr>
          </a:p>
          <a:p>
            <a:r>
              <a:rPr lang="pt-PT" dirty="0" smtClean="0">
                <a:solidFill>
                  <a:srgbClr val="000000"/>
                </a:solidFill>
                <a:latin typeface="Arial"/>
              </a:rPr>
              <a:t>3. A </a:t>
            </a:r>
            <a:r>
              <a:rPr lang="pt-PT" dirty="0">
                <a:solidFill>
                  <a:srgbClr val="000000"/>
                </a:solidFill>
                <a:latin typeface="Arial"/>
              </a:rPr>
              <a:t>importância da criação de laços afectivos entre os agentes no </a:t>
            </a:r>
            <a:r>
              <a:rPr lang="pt-PT" dirty="0" smtClean="0">
                <a:solidFill>
                  <a:srgbClr val="000000"/>
                </a:solidFill>
                <a:latin typeface="Arial"/>
              </a:rPr>
              <a:t>terreno e o cliente.</a:t>
            </a:r>
            <a:endParaRPr lang="pt-PT" dirty="0">
              <a:solidFill>
                <a:srgbClr val="000000"/>
              </a:solidFill>
              <a:latin typeface="Arial"/>
            </a:endParaRPr>
          </a:p>
          <a:p>
            <a:endParaRPr lang="pt-PT" dirty="0" smtClean="0">
              <a:solidFill>
                <a:srgbClr val="000000"/>
              </a:solidFill>
              <a:latin typeface="Arial"/>
            </a:endParaRPr>
          </a:p>
          <a:p>
            <a:r>
              <a:rPr lang="pt-PT" dirty="0" smtClean="0">
                <a:solidFill>
                  <a:srgbClr val="000000"/>
                </a:solidFill>
                <a:latin typeface="Arial"/>
              </a:rPr>
              <a:t>4. A </a:t>
            </a:r>
            <a:r>
              <a:rPr lang="pt-PT" dirty="0">
                <a:solidFill>
                  <a:srgbClr val="000000"/>
                </a:solidFill>
                <a:latin typeface="Arial"/>
              </a:rPr>
              <a:t>relação entre agentes públicos e privados.</a:t>
            </a:r>
          </a:p>
          <a:p>
            <a:endParaRPr lang="pt-PT" dirty="0" smtClean="0">
              <a:solidFill>
                <a:srgbClr val="000000"/>
              </a:solidFill>
              <a:latin typeface="Arial"/>
            </a:endParaRPr>
          </a:p>
          <a:p>
            <a:r>
              <a:rPr lang="pt-PT" dirty="0" smtClean="0">
                <a:solidFill>
                  <a:srgbClr val="000000"/>
                </a:solidFill>
                <a:latin typeface="Arial"/>
              </a:rPr>
              <a:t>5. A </a:t>
            </a:r>
            <a:r>
              <a:rPr lang="pt-PT" dirty="0">
                <a:solidFill>
                  <a:srgbClr val="000000"/>
                </a:solidFill>
                <a:latin typeface="Arial"/>
              </a:rPr>
              <a:t>inovação em turismo e o orgulho nacional</a:t>
            </a:r>
            <a:r>
              <a:rPr lang="pt-PT" dirty="0" smtClean="0">
                <a:solidFill>
                  <a:srgbClr val="000000"/>
                </a:solidFill>
                <a:latin typeface="Arial"/>
              </a:rPr>
              <a:t>.</a:t>
            </a:r>
          </a:p>
          <a:p>
            <a:endParaRPr lang="pt-PT" b="0" i="0" dirty="0">
              <a:solidFill>
                <a:srgbClr val="000000"/>
              </a:solidFill>
              <a:effectLst/>
              <a:latin typeface="Arial"/>
            </a:endParaRPr>
          </a:p>
          <a:p>
            <a:pPr algn="r"/>
            <a:r>
              <a:rPr lang="pt-PT" sz="1400" dirty="0" smtClean="0">
                <a:solidFill>
                  <a:srgbClr val="000000"/>
                </a:solidFill>
                <a:latin typeface="Arial"/>
              </a:rPr>
              <a:t>Rui Anastácio .</a:t>
            </a:r>
            <a:r>
              <a:rPr lang="pt-PT" sz="1400" dirty="0">
                <a:solidFill>
                  <a:srgbClr val="000000"/>
                </a:solidFill>
                <a:latin typeface="Arial"/>
              </a:rPr>
              <a:t> geral@casadosmatos.com</a:t>
            </a:r>
          </a:p>
          <a:p>
            <a:endParaRPr lang="pt-PT" b="0" i="0" dirty="0">
              <a:solidFill>
                <a:srgbClr val="000000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409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Casa dos Matos</a:t>
            </a:r>
            <a:br>
              <a:rPr lang="pt-PT" dirty="0" smtClean="0"/>
            </a:br>
            <a:r>
              <a:rPr lang="pt-PT" dirty="0" smtClean="0"/>
              <a:t>turismo de natureza</a:t>
            </a:r>
            <a:br>
              <a:rPr lang="pt-PT" dirty="0" smtClean="0"/>
            </a:br>
            <a:endParaRPr lang="pt-PT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23528" y="1268760"/>
            <a:ext cx="8280920" cy="5256584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pt-PT" sz="1500" dirty="0" smtClean="0">
                <a:latin typeface="Verdana" pitchFamily="34" charset="0"/>
              </a:rPr>
              <a:t>Em </a:t>
            </a:r>
            <a:r>
              <a:rPr lang="pt-PT" sz="1500" dirty="0" smtClean="0">
                <a:latin typeface="Verdana" pitchFamily="34" charset="0"/>
              </a:rPr>
              <a:t>pleno coração do Parque Natural das Serras de Aire e Candeeiros, na aldeia de Alvados, encontra a “Casa dos Matos – Turismo de Natureza”. Uma atmosfera acolhedora, uma paisagem deslumbrante e um variadíssimo programa de animação, são os ingredientes para alguns dias inesquecíveis…</a:t>
            </a:r>
          </a:p>
          <a:p>
            <a:pPr algn="just">
              <a:lnSpc>
                <a:spcPct val="120000"/>
              </a:lnSpc>
            </a:pPr>
            <a:r>
              <a:rPr lang="pt-PT" sz="1500" dirty="0" smtClean="0">
                <a:latin typeface="Verdana" pitchFamily="34" charset="0"/>
              </a:rPr>
              <a:t>A surpresa começa quando após uma boa noite de sono lhe servimos ao pequeno-almoço os ovos das galinhas da D. Laurinda, o pão caseiro do nosso forno a lenha, o leite do dia das vacas do senhor Adelino e as compotas de mãe Rita. A partir desse momento é transportado para um novo mundo. Um mundo de cheiros e sabores que vale a pena descobrir. Lá fora, a descoberta continua com uma caminhada pelo carvalhal de Alvados, onde os aromas do alecrim, do loureiro e de muitas outras plantas aromáticas inspiram um novo dia. Um dia de aventura e descoberta em que pode voar de parapente, passear a cavalo, desfrutar de um tranquilo passeio de bicicleta ou visitar as inúmeras grutas da região. À noite pode experimentar os petiscos do Avô João ou escolher um dos bons restaurantes da zona. Em certos dias temos ainda para lhe oferecer Passeios ao Luar e todos os meses preparamos para si e para os seus amigos Fins-de-semana Temáticos dedicados a temas tão diversos como sejam os Cogumelos, as Orquídeas, o Azeite, ou as Borboletas do Parque Natural. </a:t>
            </a:r>
          </a:p>
          <a:p>
            <a:endParaRPr lang="pt-PT" sz="16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07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Os meus documentos\polje\fotos\fotos_profissionais\fotos_cm_selecção_doc\Cópia de IMG_04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6"/>
            <a:ext cx="2004039" cy="300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Os meus documentos\polje\fotos\fotos_profissionais\fotos_cm_selecção_doc\Cópia de IMG_05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184" y="1909192"/>
            <a:ext cx="3300816" cy="494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Os meus documentos\polje\fotos\fotos_profissionais\fotos_cm_selecção_doc\Cópia de IMG_06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1" y="2941124"/>
            <a:ext cx="2612526" cy="391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Os meus documentos\polje\fotos\fotos_profissionais\fotos_cm_selecção_doc\IMG_05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718" y="0"/>
            <a:ext cx="2244675" cy="336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Os meus documentos\polje\fotos\fotos_profissionais\fotos_cm_selecção_doc\IMG_06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378" y="4404683"/>
            <a:ext cx="3724672" cy="24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Os meus documentos\polje\fotos\fotos_profissionais\fotos_cm_selecção_doc\IMG_07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042" y="1478318"/>
            <a:ext cx="2088008" cy="313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Os meus documentos\polje\fotos\fotos_profissionais\fotos_cm_selecção_doc\IMG_089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595" y="2633274"/>
            <a:ext cx="1413447" cy="211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Os meus documentos\polje\fotos\fotos_profissionais\fotos_cm_selecção_doc\IMG_07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306" y="-406"/>
            <a:ext cx="1427694" cy="214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D:\Os meus documentos\As minhas imagens\DSC0266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042" y="25812"/>
            <a:ext cx="2819163" cy="187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Os meus documentos\As minhas imagens\piscina nova\DSC0168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039" y="-8115"/>
            <a:ext cx="2254399" cy="16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D:\Os meus documentos\polje\fotos\fotos_profissionais\fotos_cm_selecção_doc\Cópia de IMG_085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039" y="1600568"/>
            <a:ext cx="2046224" cy="136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22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pt-PT" b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t-PT" sz="2800" dirty="0" smtClean="0"/>
              <a:t>www.cookinghotel.com</a:t>
            </a:r>
            <a:endParaRPr lang="pt-PT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r="301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1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2438400"/>
            <a:ext cx="5400675" cy="19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83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Os meus documentos\Dropbox\cooking\sensorial\fotos 1\Banhos Daire_02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59222" cy="143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Os meus documentos\Dropbox\cooking\sensorial\fotos 1\Banhos Daire_04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111" y="4012666"/>
            <a:ext cx="1896889" cy="284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Os meus documentos\Dropbox\cooking\sensorial\fotos 1\Bar_03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71" y="2357572"/>
            <a:ext cx="2051840" cy="307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Os meus documentos\Dropbox\cooking\sensorial\fotos 1\Exterior_06 cop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344" y="4336702"/>
            <a:ext cx="1680865" cy="252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Os meus documentos\Dropbox\cooking\sensorial\fotos 1\Exterior_10 cop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192" y="2824195"/>
            <a:ext cx="2268760" cy="151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Os meus documentos\Dropbox\cooking\sensorial\fotos 1\Exterior_11 cop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71" y="5435333"/>
            <a:ext cx="2134001" cy="142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Os meus documentos\Dropbox\cooking\sensorial\fotos 1\Hall_02 cop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50" y="1439481"/>
            <a:ext cx="1819413" cy="272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Os meus documentos\Dropbox\cooking\sensorial\fotos 1\Quarto01_06 copy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705" y="447447"/>
            <a:ext cx="1613247" cy="241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Os meus documentos\Dropbox\cooking\sensorial\fotos 1\Quarto05_02 copy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611" y="1257657"/>
            <a:ext cx="2007159" cy="133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D:\Os meus documentos\Dropbox\cooking\sensorial\fotos 1\Quarto08_02 copy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862" y="2763849"/>
            <a:ext cx="1892137" cy="126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Os meus documentos\Dropbox\cooking\sensorial\fotos 1\Quarto09_01 copy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083" y="-128096"/>
            <a:ext cx="1978916" cy="296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D:\Os meus documentos\Dropbox\cooking\sensorial\fotos 1\Quarto10_04 copy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50" y="5081124"/>
            <a:ext cx="2665314" cy="177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D:\Os meus documentos\Dropbox\cooking\sensorial\fotos 1\Quarto11_09 copy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59" y="1415134"/>
            <a:ext cx="2178276" cy="145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D:\Os meus documentos\Dropbox\cooking\sensorial\fotos 1\Quarto12_03 copy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43" y="2804040"/>
            <a:ext cx="1518055" cy="227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D:\Os meus documentos\Dropbox\cooking\sensorial\fotos 1\SCookingFriends_04 copy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871" y="0"/>
            <a:ext cx="2122701" cy="141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D:\Os meus documentos\Dropbox\cooking\sensorial\fotos 1\SCookingFriends_02 copy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333" y="4995333"/>
            <a:ext cx="1243486" cy="186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D:\Os meus documentos\Dropbox\cooking\sensorial\fotos 1\SEstar_02 copy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71" y="-55551"/>
            <a:ext cx="1969812" cy="131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D:\Os meus documentos\Dropbox\cooking\sensorial\fotos 1\SEstar_04 copy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50" y="3709018"/>
            <a:ext cx="1117161" cy="167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D:\Os meus documentos\Dropbox\cooking\sensorial\fotos 1\SPicaPauVerde_01 copy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1" y="4012667"/>
            <a:ext cx="914729" cy="137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D:\Os meus documentos\Dropbox\cooking\sensorial\fotos 1\Banhos Daire_01 copy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572" y="0"/>
            <a:ext cx="1189149" cy="79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D:\Os meus documentos\Dropbox\cooking\sensorial\fotos 1\Banhos Daire_03 copy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962" y="4336701"/>
            <a:ext cx="698706" cy="104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14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RUI.ANASTACIO\Ambiente de trabalho\vistavalealvados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597" y="998"/>
            <a:ext cx="9294597" cy="697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69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RUI.ANASTACIO\Ambiente de trabalho\fornea compra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9" y="33035"/>
            <a:ext cx="9023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42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Os meus documentos\polje\fotos\melhoresfotosultimaversao\DSC021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" y="15734"/>
            <a:ext cx="9121990" cy="684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618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327</Words>
  <Application>Microsoft Office PowerPoint</Application>
  <PresentationFormat>On-screen Show (4:3)</PresentationFormat>
  <Paragraphs>21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 www.casadosmatos.com</vt:lpstr>
      <vt:lpstr>Casa dos Matos turismo de natureza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Your Company Name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Your User Name</dc:creator>
  <cp:lastModifiedBy>Your User Name</cp:lastModifiedBy>
  <cp:revision>27</cp:revision>
  <dcterms:created xsi:type="dcterms:W3CDTF">2012-09-25T21:35:12Z</dcterms:created>
  <dcterms:modified xsi:type="dcterms:W3CDTF">2012-10-20T21:48:29Z</dcterms:modified>
</cp:coreProperties>
</file>