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58" r:id="rId6"/>
    <p:sldId id="260" r:id="rId7"/>
    <p:sldId id="264" r:id="rId8"/>
    <p:sldId id="267" r:id="rId9"/>
    <p:sldId id="266" r:id="rId10"/>
    <p:sldId id="268" r:id="rId11"/>
    <p:sldId id="269" r:id="rId12"/>
    <p:sldId id="271" r:id="rId13"/>
    <p:sldId id="272" r:id="rId14"/>
    <p:sldId id="265" r:id="rId15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86" y="-540"/>
      </p:cViewPr>
      <p:guideLst>
        <p:guide orient="horz" pos="3642"/>
        <p:guide pos="1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4231-AE52-41BF-B7D0-CE3EC4110930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02BC-13DA-4658-BC73-86F474479A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02BC-13DA-4658-BC73-86F474479A0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8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3FAB-1F79-4D49-B3E0-D248A9C42FE9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6329-0A85-4FE8-A30E-9D02C2608B41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7800-3697-48FD-8F8A-4CA22EC5F3C3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C09-A6C3-4FD5-987B-86162A5A8C65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49A-DB6D-45A3-BC04-20352B7C579D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BE6-9501-4E5A-9F9F-2C1F0E50B5FE}" type="datetime1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67C7-5C08-42BC-9B6C-73347C503B1E}" type="datetime1">
              <a:rPr lang="pt-PT" smtClean="0"/>
              <a:t>29-04-2013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CF7A-1238-4C2A-B8EB-37F36B686089}" type="datetime1">
              <a:rPr lang="pt-PT" smtClean="0"/>
              <a:t>29-04-2013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8622-163C-4929-9B79-B8C33BEC430E}" type="datetime1">
              <a:rPr lang="pt-PT" smtClean="0"/>
              <a:t>29-04-2013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B67D-9191-4C5E-8B81-29E696ADA87F}" type="datetime1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5E2C-6FD4-4902-ACFA-BACDA0E7083A}" type="datetime1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6CE0AC-B283-4085-A4A1-6F6C0B17ADDC}" type="datetime1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C4DE8D-2DA3-4D15-93C3-B57612CBF5CA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agencia-abreu/docs/portugal-unico?mode=window&amp;viewMode=doubleP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issuu.com/agencia-abreu/docs/portugal-sensacional-abreutur-2013?mode=window&amp;viewMode=doublePage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3008" y="2147171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pt-PT" dirty="0" smtClean="0"/>
              <a:t> </a:t>
            </a:r>
            <a:r>
              <a:rPr lang="pt-PT" b="1" dirty="0"/>
              <a:t>GANHAR ESCALA – PARCERIAS E ESTRATÉGIAS REGIONAIS DE TURISMO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723008" y="5560828"/>
            <a:ext cx="2229534" cy="1283771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697792" y="6440703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0483" y="404664"/>
            <a:ext cx="65159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Portugal Sensacional e Portugal Único</a:t>
            </a:r>
            <a:br>
              <a:rPr lang="pt-PT" sz="2800" b="1" dirty="0" smtClean="0">
                <a:latin typeface="Arial" pitchFamily="34" charset="0"/>
                <a:cs typeface="Arial" pitchFamily="34" charset="0"/>
              </a:rPr>
            </a:b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Futuro – Expansão para mercado internacional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9" y="2710022"/>
            <a:ext cx="3480390" cy="2610293"/>
          </a:xfrm>
          <a:prstGeom prst="rect">
            <a:avLst/>
          </a:prstGeom>
          <a:noFill/>
          <a:ln>
            <a:noFill/>
          </a:ln>
          <a:effectLst>
            <a:glow rad="63500">
              <a:schemeClr val="bg2">
                <a:lumMod val="2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54" y="2721243"/>
            <a:ext cx="2649413" cy="3501427"/>
          </a:xfrm>
          <a:prstGeom prst="rect">
            <a:avLst/>
          </a:prstGeom>
          <a:noFill/>
          <a:ln>
            <a:noFill/>
          </a:ln>
          <a:effectLst>
            <a:glow rad="63500">
              <a:schemeClr val="bg2">
                <a:lumMod val="2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78465" y="404664"/>
            <a:ext cx="8499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dirty="0" smtClean="0">
                <a:latin typeface="Arial" pitchFamily="34" charset="0"/>
                <a:cs typeface="Arial" pitchFamily="34" charset="0"/>
              </a:rPr>
              <a:t>Batalha | Leiria | Marinha Grande | Pombal | Porto de Mós</a:t>
            </a:r>
            <a:br>
              <a:rPr lang="pt-PT" sz="2800" dirty="0" smtClean="0">
                <a:latin typeface="Arial" pitchFamily="34" charset="0"/>
                <a:cs typeface="Arial" pitchFamily="34" charset="0"/>
              </a:rPr>
            </a:br>
            <a:r>
              <a:rPr lang="pt-PT" sz="2200" dirty="0">
                <a:latin typeface="Arial" pitchFamily="34" charset="0"/>
                <a:cs typeface="Arial" pitchFamily="34" charset="0"/>
              </a:rPr>
              <a:t>Propostas de dinamização turística e cultural</a:t>
            </a:r>
            <a:br>
              <a:rPr lang="pt-PT" sz="2200" dirty="0">
                <a:latin typeface="Arial" pitchFamily="34" charset="0"/>
                <a:cs typeface="Arial" pitchFamily="34" charset="0"/>
              </a:rPr>
            </a:b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9083" y="2477385"/>
            <a:ext cx="874866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Eco parque sensorial de Pia do Urso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Criar programas de visita agregando alojamento, com especial destaque para programas para o cliente invisual (difusão associações para invisuais nacionais e internacionais)</a:t>
            </a:r>
          </a:p>
          <a:p>
            <a:endParaRPr lang="pt-PT" sz="1600" dirty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Centro de BTT de Pia do Urso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Desenvolvimento de programas combinando alojamentos com hoteleiros seleccionados.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Programas de estágio desenvolvidos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parceria com UVP/Federação Portuguesa de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Ciclismo. Internacionalizar a Maratona BTT do Centro? Ultramaratonas?</a:t>
            </a:r>
            <a:endParaRPr lang="pt-PT" sz="1600" dirty="0">
              <a:latin typeface="Arial" pitchFamily="34" charset="0"/>
              <a:cs typeface="Arial" pitchFamily="34" charset="0"/>
            </a:endParaRPr>
          </a:p>
          <a:p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Marinha Grande </a:t>
            </a:r>
            <a:r>
              <a:rPr lang="pt-PT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Glass</a:t>
            </a:r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Simposium</a:t>
            </a:r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Realização de simpósio internacional de artistas vidreiros no </a:t>
            </a:r>
            <a:r>
              <a:rPr lang="pt-PT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Exposalão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(organizado em parceira com a rede internacional de associações de vidreiros Glass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rt.org). Junto com exposição de arte e workshops para alunos das escolas profissionais e outros interessados</a:t>
            </a:r>
          </a:p>
          <a:p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40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3059" y="404664"/>
            <a:ext cx="83685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dirty="0" smtClean="0">
                <a:latin typeface="Arial" pitchFamily="34" charset="0"/>
                <a:cs typeface="Arial" pitchFamily="34" charset="0"/>
              </a:rPr>
              <a:t>Batalha | Leiria | Marinha Grande | Pombal | Porto de Mós</a:t>
            </a:r>
            <a:br>
              <a:rPr lang="pt-PT" sz="2800" dirty="0" smtClean="0">
                <a:latin typeface="Arial" pitchFamily="34" charset="0"/>
                <a:cs typeface="Arial" pitchFamily="34" charset="0"/>
              </a:rPr>
            </a:br>
            <a:r>
              <a:rPr lang="pt-PT" sz="2200" dirty="0">
                <a:latin typeface="Arial" pitchFamily="34" charset="0"/>
                <a:cs typeface="Arial" pitchFamily="34" charset="0"/>
              </a:rPr>
              <a:t>Propostas de dinamização turística e cultural</a:t>
            </a:r>
            <a:br>
              <a:rPr lang="pt-PT" sz="2200" dirty="0">
                <a:latin typeface="Arial" pitchFamily="34" charset="0"/>
                <a:cs typeface="Arial" pitchFamily="34" charset="0"/>
              </a:rPr>
            </a:b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8465" y="2477386"/>
            <a:ext cx="81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8174" y="2365021"/>
            <a:ext cx="88382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Aproveitar estes factores incentivar a visita de turistas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visita de turistas estrangeiros e nacionais a Batalha – Fátima – Alcobaça – Tomar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forte presença de empresas, tecido empresarial para promoção de produtos da área de lazer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Promoção cruzada entre municípios</a:t>
            </a:r>
          </a:p>
          <a:p>
            <a:pPr marL="285750" indent="-285750">
              <a:buFontTx/>
              <a:buChar char="-"/>
            </a:pPr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Morcela de Arroz 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Encontro Ibérico de produtores de morcela de arroz - incluindo um evento, fim-de-semana, de degustação e venda de produtos ibéricos – em colaboração com a INSCA (</a:t>
            </a:r>
            <a:r>
              <a:rPr lang="pt-PT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Natural </a:t>
            </a:r>
            <a:r>
              <a:rPr lang="pt-PT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Sausage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Casing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Certificação e promoção de produtos regionais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Queijo rabaçal | brisas do Lis | sopa do vidreiro | leitão da Boavista | morcela de arroz | arroz de marisco da Praia de Vieira – 7 Maravilhas da Gastronomia</a:t>
            </a:r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41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78465" y="404664"/>
            <a:ext cx="83449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dirty="0" smtClean="0">
                <a:latin typeface="Arial" pitchFamily="34" charset="0"/>
                <a:cs typeface="Arial" pitchFamily="34" charset="0"/>
              </a:rPr>
              <a:t>Batalha | Leiria | Marinha Grande | Pombal | Porto de Mós</a:t>
            </a:r>
            <a:br>
              <a:rPr lang="pt-PT" sz="2800" dirty="0" smtClean="0">
                <a:latin typeface="Arial" pitchFamily="34" charset="0"/>
                <a:cs typeface="Arial" pitchFamily="34" charset="0"/>
              </a:rPr>
            </a:br>
            <a:r>
              <a:rPr lang="pt-PT" sz="2200" dirty="0">
                <a:latin typeface="Arial" pitchFamily="34" charset="0"/>
                <a:cs typeface="Arial" pitchFamily="34" charset="0"/>
              </a:rPr>
              <a:t>Propostas de dinamização turística e cultural</a:t>
            </a:r>
            <a:br>
              <a:rPr lang="pt-PT" sz="2200" dirty="0">
                <a:latin typeface="Arial" pitchFamily="34" charset="0"/>
                <a:cs typeface="Arial" pitchFamily="34" charset="0"/>
              </a:rPr>
            </a:b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8465" y="2477386"/>
            <a:ext cx="81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0017" y="2178225"/>
            <a:ext cx="81345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Aposta no turismo </a:t>
            </a:r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experiencial e de Sol e Mar</a:t>
            </a:r>
            <a:endParaRPr lang="pt-PT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Participar no trabalho de tecelagem na Mira D´Aire, na feitura de peças em vidro na Marinha Grande na </a:t>
            </a:r>
            <a:r>
              <a:rPr lang="pt-PT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confeção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 queijo de rabaçal em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Pombal, as praias de Vieira </a:t>
            </a:r>
            <a:r>
              <a:rPr lang="pt-PT" sz="1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Leiria</a:t>
            </a:r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Parque Nacional de Serra de Aire e Candeeiros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Programas de ecoturismo que integrem visitas a :</a:t>
            </a:r>
          </a:p>
          <a:p>
            <a:endParaRPr lang="pt-PT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pt-PT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Ás grutas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Mira de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Aire,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Grutas de Alvados e Grutas de Santo António.</a:t>
            </a:r>
          </a:p>
          <a:p>
            <a:pPr defTabSz="540000"/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540000"/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 Percurso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pedestre até à </a:t>
            </a:r>
            <a:r>
              <a:rPr lang="pt-PT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Fornea</a:t>
            </a:r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540000"/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Percursos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pedestres sinalizados pelo Parque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Natural</a:t>
            </a:r>
          </a:p>
          <a:p>
            <a:pPr defTabSz="540000"/>
            <a:endParaRPr lang="pt-PT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Realização de reuniões e congressos no Instituto Politécnico de Leiria</a:t>
            </a:r>
            <a:endParaRPr lang="pt-P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540000"/>
            <a:endParaRPr lang="pt-PT" dirty="0">
              <a:solidFill>
                <a:srgbClr val="0070C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64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19"/>
          <p:cNvSpPr/>
          <p:nvPr/>
        </p:nvSpPr>
        <p:spPr>
          <a:xfrm>
            <a:off x="1710934" y="2406939"/>
            <a:ext cx="5838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OBRIGADO</a:t>
            </a:r>
            <a:endParaRPr lang="pt-P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691111" y="5566202"/>
            <a:ext cx="2243474" cy="129179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86940" y="4203865"/>
            <a:ext cx="538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José Pedro Gonçalves</a:t>
            </a:r>
          </a:p>
          <a:p>
            <a:r>
              <a:rPr lang="pt-PT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pt-P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pt-P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789945" y="1943457"/>
            <a:ext cx="7099413" cy="4380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Grupo Abreu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Presença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acional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internacional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Distribuição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clientes</a:t>
            </a:r>
          </a:p>
          <a:p>
            <a:pPr marL="0" indent="0">
              <a:buNone/>
            </a:pPr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Portugal Sensacional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&gt; A campanha</a:t>
            </a:r>
          </a:p>
          <a:p>
            <a:pPr marL="0" indent="0">
              <a:buNone/>
            </a:pP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&gt; Meios de promoção 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&gt; Experiência Guimarães CEC 2012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Mundo Abreu</a:t>
            </a:r>
          </a:p>
          <a:p>
            <a:pPr marL="0" indent="0">
              <a:buNone/>
            </a:pP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&gt; Futuro</a:t>
            </a:r>
          </a:p>
          <a:p>
            <a:pPr marL="0" indent="0">
              <a:buNone/>
            </a:pPr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Batalha | Leiria | Marinha Grande | Pombal | Porto de </a:t>
            </a:r>
            <a:r>
              <a:rPr lang="pt-P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Mós</a:t>
            </a:r>
          </a:p>
          <a:p>
            <a:pPr marL="0" indent="0">
              <a:buNone/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Propostas de dinamização turística e cultural</a:t>
            </a:r>
            <a:r>
              <a:rPr lang="pt-PT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PT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17240" y="404664"/>
            <a:ext cx="1925960" cy="114300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3798411" y="2074907"/>
            <a:ext cx="1912937" cy="110147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2" y="4816588"/>
            <a:ext cx="2413870" cy="1351767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0" y="5087659"/>
            <a:ext cx="2020510" cy="8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24" y="3546066"/>
            <a:ext cx="2020510" cy="1036591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75487" y="413792"/>
            <a:ext cx="3098985" cy="114300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>
                <a:latin typeface="Arial" pitchFamily="34" charset="0"/>
                <a:cs typeface="Arial" pitchFamily="34" charset="0"/>
              </a:rPr>
              <a:t>Grupo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Abreu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" y="3710186"/>
            <a:ext cx="1954453" cy="945896"/>
          </a:xfrm>
          <a:prstGeom prst="rect">
            <a:avLst/>
          </a:prstGeom>
        </p:spPr>
      </p:pic>
      <p:pic>
        <p:nvPicPr>
          <p:cNvPr id="19" name="Imagem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10" y="5131013"/>
            <a:ext cx="2820764" cy="939948"/>
          </a:xfrm>
          <a:prstGeom prst="rect">
            <a:avLst/>
          </a:prstGeom>
        </p:spPr>
      </p:pic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7393931" y="3275725"/>
            <a:ext cx="0" cy="279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529741" y="3263025"/>
            <a:ext cx="0" cy="279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4687698" y="3275725"/>
            <a:ext cx="0" cy="279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687698" y="4524487"/>
            <a:ext cx="0" cy="53176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1510690" y="3275725"/>
            <a:ext cx="590314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174">
            <a:off x="8351171" y="4877111"/>
            <a:ext cx="594488" cy="663353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7413837" y="4524487"/>
            <a:ext cx="0" cy="53176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1507129" y="4482210"/>
            <a:ext cx="0" cy="57404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14" y="3612166"/>
            <a:ext cx="1785575" cy="9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4" y="2564480"/>
            <a:ext cx="9144000" cy="409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5175" y="413792"/>
            <a:ext cx="3110160" cy="1143000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Escritórios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544">
            <a:off x="2627792" y="3125029"/>
            <a:ext cx="1274356" cy="7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285">
            <a:off x="3014591" y="3218918"/>
            <a:ext cx="1004934" cy="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77">
            <a:off x="936762" y="3535875"/>
            <a:ext cx="1004934" cy="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984">
            <a:off x="1999452" y="4938924"/>
            <a:ext cx="1004934" cy="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984">
            <a:off x="3524756" y="4780553"/>
            <a:ext cx="1004934" cy="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ptlisfsr01\homes\gestaotarifas\Marketing\COMUNICACAO\MATERIAL_GRAFICO\Icones_Varios\pla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082">
            <a:off x="2975372" y="2846707"/>
            <a:ext cx="1004934" cy="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2553845"/>
            <a:ext cx="7971354" cy="4304531"/>
            <a:chOff x="0" y="2553845"/>
            <a:chExt cx="7971354" cy="43045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01" b="9599"/>
            <a:stretch/>
          </p:blipFill>
          <p:spPr bwMode="auto">
            <a:xfrm>
              <a:off x="0" y="2553845"/>
              <a:ext cx="7971354" cy="430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ângulo 9"/>
            <p:cNvSpPr/>
            <p:nvPr/>
          </p:nvSpPr>
          <p:spPr>
            <a:xfrm>
              <a:off x="0" y="4706110"/>
              <a:ext cx="1318437" cy="2152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564355" y="708071"/>
            <a:ext cx="4981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lientes </a:t>
            </a:r>
            <a:r>
              <a: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nternacionais</a:t>
            </a:r>
            <a:endParaRPr lang="pt-PT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P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484" y="404664"/>
            <a:ext cx="5993448" cy="114300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>Portugal Sensacional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A campanha</a:t>
            </a: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6298" y="2200939"/>
            <a:ext cx="7497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Conceito</a:t>
            </a:r>
          </a:p>
          <a:p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Criação duma marca para divulgação do produto Portugal no  </a:t>
            </a: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mercado interno</a:t>
            </a:r>
          </a:p>
          <a:p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PT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Promoção de produto de Portugal, através da comercialização </a:t>
            </a:r>
          </a:p>
          <a:p>
            <a:r>
              <a:rPr lang="pt-PT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de hotelaria e aposta no conceito Escapadinhas Temáticas</a:t>
            </a:r>
          </a:p>
          <a:p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Afirmar a Agência Abreu como uma especialista no produto Portugal</a:t>
            </a:r>
          </a:p>
          <a:p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de lançamento da campanha</a:t>
            </a:r>
          </a:p>
          <a:p>
            <a:endParaRPr lang="pt-PT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&gt; 2007</a:t>
            </a:r>
          </a:p>
          <a:p>
            <a:endParaRPr lang="pt-P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0484" y="404664"/>
            <a:ext cx="5677786" cy="1143000"/>
          </a:xfrm>
        </p:spPr>
        <p:txBody>
          <a:bodyPr>
            <a:normAutofit/>
          </a:bodyPr>
          <a:lstStyle/>
          <a:p>
            <a:pPr algn="l"/>
            <a:r>
              <a:rPr lang="pt-PT" sz="2900" b="1" dirty="0" smtClean="0">
                <a:latin typeface="Arial" pitchFamily="34" charset="0"/>
                <a:cs typeface="Arial" pitchFamily="34" charset="0"/>
              </a:rPr>
              <a:t>Portugal </a:t>
            </a:r>
            <a:r>
              <a:rPr lang="pt-PT" sz="2900" b="1" dirty="0">
                <a:latin typeface="Arial" pitchFamily="34" charset="0"/>
                <a:cs typeface="Arial" pitchFamily="34" charset="0"/>
              </a:rPr>
              <a:t>Sensacional</a:t>
            </a:r>
            <a:br>
              <a:rPr lang="pt-PT" sz="2900" b="1" dirty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Meios de promoção</a:t>
            </a: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98" y="2736671"/>
            <a:ext cx="2494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Área dedicada no Abreu.pt</a:t>
            </a:r>
            <a:endParaRPr lang="pt-PT" sz="15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89219" y="2735175"/>
            <a:ext cx="169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pt-PT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ewsletter</a:t>
            </a:r>
            <a:endParaRPr lang="pt-PT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82550" y="2727692"/>
            <a:ext cx="131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Flyers</a:t>
            </a:r>
            <a:r>
              <a:rPr lang="pt-PT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de loja</a:t>
            </a:r>
            <a:endParaRPr lang="pt-PT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" y="3211032"/>
            <a:ext cx="2202970" cy="2370396"/>
          </a:xfrm>
          <a:prstGeom prst="rect">
            <a:avLst/>
          </a:prstGeom>
          <a:noFill/>
          <a:ln>
            <a:noFill/>
          </a:ln>
          <a:effectLst>
            <a:glow rad="25400">
              <a:schemeClr val="tx2">
                <a:alpha val="3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1" y="3211032"/>
            <a:ext cx="1907091" cy="2270071"/>
          </a:xfrm>
          <a:prstGeom prst="rect">
            <a:avLst/>
          </a:prstGeom>
          <a:noFill/>
          <a:ln>
            <a:noFill/>
          </a:ln>
          <a:effectLst>
            <a:glow rad="38100">
              <a:srgbClr val="002060">
                <a:alpha val="3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4" y="3211031"/>
            <a:ext cx="1812102" cy="2370397"/>
          </a:xfrm>
          <a:prstGeom prst="rect">
            <a:avLst/>
          </a:prstGeom>
          <a:noFill/>
          <a:ln>
            <a:noFill/>
          </a:ln>
          <a:effectLst>
            <a:glow rad="38100">
              <a:srgbClr val="002060">
                <a:alpha val="3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591993" y="2717649"/>
            <a:ext cx="119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Folheto</a:t>
            </a:r>
            <a:endParaRPr lang="pt-PT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33" y="3211031"/>
            <a:ext cx="1679158" cy="2370396"/>
          </a:xfrm>
          <a:prstGeom prst="rect">
            <a:avLst/>
          </a:prstGeom>
          <a:noFill/>
          <a:ln>
            <a:noFill/>
          </a:ln>
          <a:effectLst>
            <a:glow rad="38100">
              <a:srgbClr val="002060">
                <a:alpha val="3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0484" y="404664"/>
            <a:ext cx="5677786" cy="1143000"/>
          </a:xfrm>
        </p:spPr>
        <p:txBody>
          <a:bodyPr>
            <a:normAutofit/>
          </a:bodyPr>
          <a:lstStyle/>
          <a:p>
            <a:pPr algn="l"/>
            <a:r>
              <a:rPr lang="pt-PT" sz="2900" b="1" dirty="0" smtClean="0">
                <a:latin typeface="Arial" pitchFamily="34" charset="0"/>
                <a:cs typeface="Arial" pitchFamily="34" charset="0"/>
              </a:rPr>
              <a:t>Portugal Sensacional</a:t>
            </a:r>
            <a:br>
              <a:rPr lang="pt-PT" sz="29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>
                <a:latin typeface="Arial" pitchFamily="34" charset="0"/>
                <a:cs typeface="Arial" pitchFamily="34" charset="0"/>
              </a:rPr>
              <a:t>Experiência Guimarães CEC </a:t>
            </a: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2012</a:t>
            </a:r>
            <a:endParaRPr lang="pt-PT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6" y="3006615"/>
            <a:ext cx="2792413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95" y="2700670"/>
            <a:ext cx="4128284" cy="30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5" y="1338154"/>
            <a:ext cx="2434852" cy="17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5" y="4000690"/>
            <a:ext cx="2434852" cy="18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0484" y="404664"/>
            <a:ext cx="5677786" cy="1143000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Portugal </a:t>
            </a:r>
            <a:r>
              <a:rPr lang="pt-PT" sz="2800" b="1" dirty="0">
                <a:latin typeface="Arial" pitchFamily="34" charset="0"/>
                <a:cs typeface="Arial" pitchFamily="34" charset="0"/>
              </a:rPr>
              <a:t>Sensacional</a:t>
            </a:r>
            <a:br>
              <a:rPr lang="pt-PT" sz="2800" b="1" dirty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>Mundo Abreu </a:t>
            </a: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3591"/>
          <a:stretch/>
        </p:blipFill>
        <p:spPr>
          <a:xfrm>
            <a:off x="127586" y="6081823"/>
            <a:ext cx="1324718" cy="76277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697792" y="6418054"/>
            <a:ext cx="4446208" cy="403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POMBAL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Auditório do Teatro-Cine </a:t>
            </a:r>
            <a:r>
              <a:rPr lang="pt-PT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Abril 2013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300266"/>
            <a:ext cx="3349700" cy="18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0" y="2477829"/>
            <a:ext cx="270543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63" y="1988287"/>
            <a:ext cx="2557319" cy="327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928</TotalTime>
  <Words>511</Words>
  <Application>Microsoft Office PowerPoint</Application>
  <PresentationFormat>Apresentação no Ecrã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Forma de Onda</vt:lpstr>
      <vt:lpstr>“ GANHAR ESCALA – PARCERIAS E ESTRATÉGIAS REGIONAIS DE TURISMO ”</vt:lpstr>
      <vt:lpstr>Agenda</vt:lpstr>
      <vt:lpstr>Grupo Abreu</vt:lpstr>
      <vt:lpstr>Escritórios</vt:lpstr>
      <vt:lpstr>Apresentação do PowerPoint</vt:lpstr>
      <vt:lpstr>Portugal Sensacional A campanha</vt:lpstr>
      <vt:lpstr>Portugal Sensacional Meios de promoção</vt:lpstr>
      <vt:lpstr>Portugal Sensacional Experiência Guimarães CEC 2012</vt:lpstr>
      <vt:lpstr>Portugal Sensacional Mundo Abreu </vt:lpstr>
      <vt:lpstr>Portugal Sensacional e Portugal Único Futuro – Expansão para mercado internacional</vt:lpstr>
      <vt:lpstr>Batalha | Leiria | Marinha Grande | Pombal | Porto de Mós Propostas de dinamização turística e cultural </vt:lpstr>
      <vt:lpstr>Batalha | Leiria | Marinha Grande | Pombal | Porto de Mós Propostas de dinamização turística e cultural </vt:lpstr>
      <vt:lpstr>Batalha | Leiria | Marinha Grande | Pombal | Porto de Mós Propostas de dinamização turística e cultural </vt:lpstr>
      <vt:lpstr>Apresentação do PowerPoint</vt:lpstr>
    </vt:vector>
  </TitlesOfParts>
  <Company>Viagens Abreu,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“Reflexão sobre o Turismo em Guimarães no pós 2012”</dc:title>
  <dc:creator>Jose Pedro Gonçalves</dc:creator>
  <cp:lastModifiedBy>Jose Pedro Gonçalves</cp:lastModifiedBy>
  <cp:revision>95</cp:revision>
  <cp:lastPrinted>2013-04-29T17:09:46Z</cp:lastPrinted>
  <dcterms:created xsi:type="dcterms:W3CDTF">2012-11-23T08:53:50Z</dcterms:created>
  <dcterms:modified xsi:type="dcterms:W3CDTF">2013-04-29T17:11:58Z</dcterms:modified>
</cp:coreProperties>
</file>